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Montserrat" panose="00000500000000000000" pitchFamily="2" charset="0"/>
      <p:regular r:id="rId18"/>
    </p:embeddedFont>
    <p:embeddedFont>
      <p:font typeface="Montserrat Bold" panose="00000800000000000000" charset="0"/>
      <p:regular r:id="rId19"/>
    </p:embeddedFont>
    <p:embeddedFont>
      <p:font typeface="Neue Machina" panose="020B0604020202020204" charset="0"/>
      <p:regular r:id="rId20"/>
    </p:embeddedFont>
    <p:embeddedFont>
      <p:font typeface="Neue Machina Ultra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3" autoAdjust="0"/>
    <p:restoredTop sz="94622" autoAdjust="0"/>
  </p:normalViewPr>
  <p:slideViewPr>
    <p:cSldViewPr>
      <p:cViewPr varScale="1">
        <p:scale>
          <a:sx n="42" d="100"/>
          <a:sy n="42" d="100"/>
        </p:scale>
        <p:origin x="8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5E0BD-9964-4585-8538-A656134086A4}" type="datetimeFigureOut">
              <a:rPr lang="en-PK" smtClean="0"/>
              <a:t>30/06/2024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93666-467A-4C31-B95F-C45D1BA71A4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7604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93666-467A-4C31-B95F-C45D1BA71A46}" type="slidenum">
              <a:rPr lang="en-PK" smtClean="0"/>
              <a:t>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84479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93666-467A-4C31-B95F-C45D1BA71A46}" type="slidenum">
              <a:rPr lang="en-PK" smtClean="0"/>
              <a:t>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495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93666-467A-4C31-B95F-C45D1BA71A46}" type="slidenum">
              <a:rPr lang="en-PK" smtClean="0"/>
              <a:t>10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0875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24.png"/><Relationship Id="rId4" Type="http://schemas.openxmlformats.org/officeDocument/2006/relationships/image" Target="../media/image4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sv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sv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12" Type="http://schemas.openxmlformats.org/officeDocument/2006/relationships/image" Target="../media/image31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image" Target="../media/image6.sv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-1393429">
            <a:off x="14054656" y="8394193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8" y="0"/>
                </a:lnTo>
                <a:lnTo>
                  <a:pt x="4723918" y="2308814"/>
                </a:lnTo>
                <a:lnTo>
                  <a:pt x="0" y="2308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26026" y="-117566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1924979" y="1490357"/>
            <a:ext cx="13448042" cy="551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dirty="0">
                <a:solidFill>
                  <a:srgbClr val="FFFFFF"/>
                </a:solidFill>
                <a:latin typeface="Neue Machina Ultra-Bold"/>
              </a:rPr>
              <a:t>Book Recommendation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39278" y="7117101"/>
            <a:ext cx="3649510" cy="158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Montserrat Bold"/>
              </a:rPr>
              <a:t>Group Members:</a:t>
            </a:r>
          </a:p>
          <a:p>
            <a:pPr marL="496569" lvl="1" indent="-248284" algn="ctr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 Bold"/>
              </a:rPr>
              <a:t>Mohsin khan</a:t>
            </a:r>
          </a:p>
          <a:p>
            <a:pPr marL="496569" lvl="1" indent="-248284" algn="ctr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 Bold"/>
              </a:rPr>
              <a:t>Allah Rakha</a:t>
            </a:r>
          </a:p>
          <a:p>
            <a:pPr marL="496569" lvl="1" indent="-248284" algn="ctr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 Bold"/>
              </a:rPr>
              <a:t>Adnan Hassnain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1365435">
            <a:off x="-3790155" y="-73085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524604" y="6051208"/>
            <a:ext cx="8077744" cy="2362697"/>
          </a:xfrm>
          <a:custGeom>
            <a:avLst/>
            <a:gdLst/>
            <a:ahLst/>
            <a:cxnLst/>
            <a:rect l="l" t="t" r="r" b="b"/>
            <a:pathLst>
              <a:path w="11199231" h="1516563">
                <a:moveTo>
                  <a:pt x="0" y="0"/>
                </a:moveTo>
                <a:lnTo>
                  <a:pt x="11199231" y="0"/>
                </a:lnTo>
                <a:lnTo>
                  <a:pt x="11199231" y="1516563"/>
                </a:lnTo>
                <a:lnTo>
                  <a:pt x="0" y="15165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3234032" y="1146911"/>
            <a:ext cx="13872159" cy="144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400" dirty="0">
                <a:solidFill>
                  <a:srgbClr val="FFFFFF"/>
                </a:solidFill>
                <a:latin typeface="Neue Machina Ultra-Bold"/>
              </a:rPr>
              <a:t>Code Explanation - Content-Based Filtering</a:t>
            </a:r>
          </a:p>
          <a:p>
            <a:pPr algn="ctr">
              <a:lnSpc>
                <a:spcPts val="5790"/>
              </a:lnSpc>
            </a:pPr>
            <a:endParaRPr lang="en-US" sz="4400" dirty="0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92552" y="2728934"/>
            <a:ext cx="1170289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8"/>
              </a:lnSpc>
            </a:pPr>
            <a:r>
              <a:rPr lang="en-US" sz="3600" dirty="0">
                <a:solidFill>
                  <a:srgbClr val="FFFFFF"/>
                </a:solidFill>
                <a:latin typeface="Montserrat Bold"/>
              </a:rPr>
              <a:t>Content:</a:t>
            </a:r>
          </a:p>
          <a:p>
            <a:pPr marL="573407" lvl="1" indent="-286704" algn="l">
              <a:lnSpc>
                <a:spcPts val="3718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Creating content tags using book metadata</a:t>
            </a:r>
          </a:p>
          <a:p>
            <a:pPr marL="573407" lvl="1" indent="-286704" algn="l">
              <a:lnSpc>
                <a:spcPts val="3718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TF-IDF vectorization and cosine similarity for finding similar books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7CA24-4F7A-8FF6-8544-17B2EAFF2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6380" y="4683087"/>
            <a:ext cx="8077743" cy="475743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092850" y="4637100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1365435">
            <a:off x="-3790155" y="-73085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2186537" y="5219579"/>
            <a:ext cx="6652663" cy="2431550"/>
          </a:xfrm>
          <a:custGeom>
            <a:avLst/>
            <a:gdLst/>
            <a:ahLst/>
            <a:cxnLst/>
            <a:rect l="l" t="t" r="r" b="b"/>
            <a:pathLst>
              <a:path w="5964685" h="2431550">
                <a:moveTo>
                  <a:pt x="0" y="0"/>
                </a:moveTo>
                <a:lnTo>
                  <a:pt x="5964685" y="0"/>
                </a:lnTo>
                <a:lnTo>
                  <a:pt x="5964685" y="2431549"/>
                </a:lnTo>
                <a:lnTo>
                  <a:pt x="0" y="24315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9001036" y="5219578"/>
            <a:ext cx="6781726" cy="2423739"/>
          </a:xfrm>
          <a:custGeom>
            <a:avLst/>
            <a:gdLst/>
            <a:ahLst/>
            <a:cxnLst/>
            <a:rect l="l" t="t" r="r" b="b"/>
            <a:pathLst>
              <a:path w="6781726" h="1670042">
                <a:moveTo>
                  <a:pt x="0" y="0"/>
                </a:moveTo>
                <a:lnTo>
                  <a:pt x="6781727" y="0"/>
                </a:lnTo>
                <a:lnTo>
                  <a:pt x="6781727" y="1670042"/>
                </a:lnTo>
                <a:lnTo>
                  <a:pt x="0" y="16700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2097562" y="8284584"/>
            <a:ext cx="6741638" cy="1168874"/>
          </a:xfrm>
          <a:custGeom>
            <a:avLst/>
            <a:gdLst/>
            <a:ahLst/>
            <a:cxnLst/>
            <a:rect l="l" t="t" r="r" b="b"/>
            <a:pathLst>
              <a:path w="9732228" h="1267217">
                <a:moveTo>
                  <a:pt x="0" y="0"/>
                </a:moveTo>
                <a:lnTo>
                  <a:pt x="9732228" y="0"/>
                </a:lnTo>
                <a:lnTo>
                  <a:pt x="9732228" y="1267217"/>
                </a:lnTo>
                <a:lnTo>
                  <a:pt x="0" y="126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9111819" y="8295002"/>
            <a:ext cx="6670943" cy="1168873"/>
          </a:xfrm>
          <a:custGeom>
            <a:avLst/>
            <a:gdLst/>
            <a:ahLst/>
            <a:cxnLst/>
            <a:rect l="l" t="t" r="r" b="b"/>
            <a:pathLst>
              <a:path w="6813981" h="999384">
                <a:moveTo>
                  <a:pt x="0" y="0"/>
                </a:moveTo>
                <a:lnTo>
                  <a:pt x="6813981" y="0"/>
                </a:lnTo>
                <a:lnTo>
                  <a:pt x="6813981" y="999384"/>
                </a:lnTo>
                <a:lnTo>
                  <a:pt x="0" y="9993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TextBox 10"/>
          <p:cNvSpPr txBox="1"/>
          <p:nvPr/>
        </p:nvSpPr>
        <p:spPr>
          <a:xfrm>
            <a:off x="3656103" y="833542"/>
            <a:ext cx="13566408" cy="71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400" dirty="0">
                <a:solidFill>
                  <a:srgbClr val="FFFFFF"/>
                </a:solidFill>
                <a:latin typeface="Neue Machina Ultra-Bold"/>
              </a:rPr>
              <a:t>Association Rule Mining with FP-Growth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77134" y="2305494"/>
            <a:ext cx="12348666" cy="242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4000" dirty="0">
                <a:solidFill>
                  <a:srgbClr val="FFFFFF"/>
                </a:solidFill>
                <a:latin typeface="Montserrat Bold"/>
              </a:rPr>
              <a:t>Content:</a:t>
            </a:r>
          </a:p>
          <a:p>
            <a:pPr marL="563499" lvl="1" indent="-281750" algn="l">
              <a:lnSpc>
                <a:spcPts val="3653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FP-Growth algorithm for frequent pattern mining </a:t>
            </a:r>
          </a:p>
          <a:p>
            <a:pPr marL="563499" lvl="1" indent="-281750" algn="l">
              <a:lnSpc>
                <a:spcPts val="3653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Identifying books frequently read together </a:t>
            </a:r>
          </a:p>
          <a:p>
            <a:pPr marL="563499" lvl="1" indent="-281750" algn="l">
              <a:lnSpc>
                <a:spcPts val="3653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Generating association rules from frequent </a:t>
            </a:r>
            <a:r>
              <a:rPr lang="en-US" sz="3600" dirty="0" err="1">
                <a:solidFill>
                  <a:srgbClr val="FFFFFF"/>
                </a:solidFill>
                <a:latin typeface="Montserrat"/>
              </a:rPr>
              <a:t>itemsets</a:t>
            </a:r>
            <a:endParaRPr lang="en-US" sz="3600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07274" y="-5570204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1365435">
            <a:off x="-3790155" y="-73085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2090374" y="2873325"/>
            <a:ext cx="14064026" cy="5754868"/>
          </a:xfrm>
          <a:custGeom>
            <a:avLst/>
            <a:gdLst/>
            <a:ahLst/>
            <a:cxnLst/>
            <a:rect l="l" t="t" r="r" b="b"/>
            <a:pathLst>
              <a:path w="11145311" h="5754868">
                <a:moveTo>
                  <a:pt x="0" y="0"/>
                </a:moveTo>
                <a:lnTo>
                  <a:pt x="11145312" y="0"/>
                </a:lnTo>
                <a:lnTo>
                  <a:pt x="11145312" y="5754868"/>
                </a:lnTo>
                <a:lnTo>
                  <a:pt x="0" y="57548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4644179" y="479107"/>
            <a:ext cx="9456319" cy="217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-Bold"/>
              </a:rPr>
              <a:t>Frequent Patterns and Association Rules</a:t>
            </a:r>
          </a:p>
          <a:p>
            <a:pPr algn="ctr">
              <a:lnSpc>
                <a:spcPts val="5790"/>
              </a:lnSpc>
            </a:pPr>
            <a:endParaRPr lang="en-US" sz="4136">
              <a:solidFill>
                <a:srgbClr val="FFFFFF"/>
              </a:solidFill>
              <a:latin typeface="Neue Machina Ultra-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07274" y="-5570204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1365435">
            <a:off x="-3790155" y="-73085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400072" y="3568237"/>
            <a:ext cx="15706118" cy="5090419"/>
          </a:xfrm>
          <a:custGeom>
            <a:avLst/>
            <a:gdLst/>
            <a:ahLst/>
            <a:cxnLst/>
            <a:rect l="l" t="t" r="r" b="b"/>
            <a:pathLst>
              <a:path w="15706118" h="5090419">
                <a:moveTo>
                  <a:pt x="0" y="0"/>
                </a:moveTo>
                <a:lnTo>
                  <a:pt x="15706119" y="0"/>
                </a:lnTo>
                <a:lnTo>
                  <a:pt x="15706119" y="5090420"/>
                </a:lnTo>
                <a:lnTo>
                  <a:pt x="0" y="5090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4644179" y="479107"/>
            <a:ext cx="9456319" cy="217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-Bold"/>
              </a:rPr>
              <a:t>Frequent Patterns and Association Rules</a:t>
            </a:r>
          </a:p>
          <a:p>
            <a:pPr algn="ctr">
              <a:lnSpc>
                <a:spcPts val="5790"/>
              </a:lnSpc>
            </a:pPr>
            <a:endParaRPr lang="en-US" sz="4136">
              <a:solidFill>
                <a:srgbClr val="FFFFFF"/>
              </a:solidFill>
              <a:latin typeface="Neue Machina Ultra-Bold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355193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4573" r="-62119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2743835" y="229890"/>
            <a:ext cx="12177588" cy="341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Demonstration</a:t>
            </a:r>
          </a:p>
          <a:p>
            <a:pPr algn="ctr">
              <a:lnSpc>
                <a:spcPts val="13667"/>
              </a:lnSpc>
            </a:pPr>
            <a:endParaRPr lang="en-US" sz="9762">
              <a:solidFill>
                <a:srgbClr val="FFFFFF"/>
              </a:solidFill>
              <a:latin typeface="Neue Machina Ultra-Bold"/>
            </a:endParaRP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CF8CA143-2579-B437-5446-ABFE8D377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22059" y="1922948"/>
            <a:ext cx="15090619" cy="810290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4518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52257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485321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TextBox 6"/>
          <p:cNvSpPr txBox="1"/>
          <p:nvPr/>
        </p:nvSpPr>
        <p:spPr>
          <a:xfrm>
            <a:off x="6553200" y="4000500"/>
            <a:ext cx="8148349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dirty="0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416331" y="1828404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3569476" y="1550855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6" y="0"/>
                </a:lnTo>
                <a:lnTo>
                  <a:pt x="6888896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2219491" y="3454376"/>
            <a:ext cx="10837236" cy="1808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9491" y="5496900"/>
            <a:ext cx="11193948" cy="226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 Bold"/>
              </a:rPr>
              <a:t>Overview of the project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 Bold"/>
              </a:rPr>
              <a:t>Importance of book recommendation systems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 Bold"/>
              </a:rPr>
              <a:t>Techniques used: Collaborative Filtering, Content-Based Filtering, and Association Rule Mining</a:t>
            </a:r>
          </a:p>
          <a:p>
            <a:pPr algn="l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Montserrat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1" name="Group 11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6" name="TextBox 16"/>
          <p:cNvSpPr txBox="1"/>
          <p:nvPr/>
        </p:nvSpPr>
        <p:spPr>
          <a:xfrm>
            <a:off x="1028700" y="828675"/>
            <a:ext cx="7746125" cy="341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Objectives</a:t>
            </a:r>
          </a:p>
          <a:p>
            <a:pPr algn="l">
              <a:lnSpc>
                <a:spcPts val="13667"/>
              </a:lnSpc>
            </a:pPr>
            <a:endParaRPr lang="en-US" sz="9762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70371" y="3741078"/>
            <a:ext cx="2598564" cy="98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O1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371" y="5135245"/>
            <a:ext cx="2991261" cy="103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Develop a hybrid book recommender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67500" y="3741078"/>
            <a:ext cx="2598564" cy="98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O2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7500" y="5105400"/>
            <a:ext cx="3500178" cy="245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Use collaborative filtering for user-based recommendations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Use content-based filtering to recommend books based on metadata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97843" y="5125720"/>
            <a:ext cx="3670257" cy="1396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Implement FP-Growth to find frequent itemsets and generate association rules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1104" y="3741078"/>
            <a:ext cx="2598564" cy="98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O3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4652380" y="6918984"/>
            <a:ext cx="11197220" cy="2644115"/>
          </a:xfrm>
          <a:custGeom>
            <a:avLst/>
            <a:gdLst/>
            <a:ahLst/>
            <a:cxnLst/>
            <a:rect l="l" t="t" r="r" b="b"/>
            <a:pathLst>
              <a:path w="7634239" h="1513558">
                <a:moveTo>
                  <a:pt x="0" y="0"/>
                </a:moveTo>
                <a:lnTo>
                  <a:pt x="7634239" y="0"/>
                </a:lnTo>
                <a:lnTo>
                  <a:pt x="7634239" y="1513558"/>
                </a:lnTo>
                <a:lnTo>
                  <a:pt x="0" y="1513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8" name="TextBox 8"/>
          <p:cNvSpPr txBox="1"/>
          <p:nvPr/>
        </p:nvSpPr>
        <p:spPr>
          <a:xfrm>
            <a:off x="0" y="570550"/>
            <a:ext cx="9289521" cy="168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0812" y="2820775"/>
            <a:ext cx="10216163" cy="373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2950" dirty="0">
                <a:solidFill>
                  <a:srgbClr val="FFFFFF"/>
                </a:solidFill>
                <a:latin typeface="Montserrat Bold"/>
              </a:rPr>
              <a:t>Context</a:t>
            </a:r>
          </a:p>
          <a:p>
            <a:pPr algn="l">
              <a:lnSpc>
                <a:spcPts val="2869"/>
              </a:lnSpc>
            </a:pPr>
            <a:r>
              <a:rPr lang="en-US" sz="2049" dirty="0">
                <a:solidFill>
                  <a:srgbClr val="FFFFFF"/>
                </a:solidFill>
                <a:latin typeface="Montserrat"/>
              </a:rPr>
              <a:t>                 Not only does regular reading help make you smarter, but it can also actually increase your brainpower. … With age comes a decline in memory and brain function, but regular reading may help slow the process, keeping minds sharper longer, according to research published in Neurology.</a:t>
            </a:r>
          </a:p>
          <a:p>
            <a:pPr algn="l">
              <a:lnSpc>
                <a:spcPts val="4131"/>
              </a:lnSpc>
            </a:pPr>
            <a:endParaRPr lang="en-US" sz="2049" dirty="0">
              <a:solidFill>
                <a:srgbClr val="FFFFFF"/>
              </a:solidFill>
              <a:latin typeface="Montserrat"/>
            </a:endParaRPr>
          </a:p>
          <a:p>
            <a:pPr algn="l">
              <a:lnSpc>
                <a:spcPts val="4131"/>
              </a:lnSpc>
            </a:pPr>
            <a:r>
              <a:rPr lang="en-US" sz="2950" dirty="0">
                <a:solidFill>
                  <a:srgbClr val="FFFFFF"/>
                </a:solidFill>
                <a:latin typeface="Montserrat Bold"/>
              </a:rPr>
              <a:t>Content: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>
                <a:solidFill>
                  <a:srgbClr val="FFFFFF"/>
                </a:solidFill>
                <a:latin typeface="Montserrat Bold"/>
              </a:rPr>
              <a:t>           </a:t>
            </a:r>
            <a:r>
              <a:rPr lang="en-US" sz="2050" dirty="0">
                <a:solidFill>
                  <a:srgbClr val="FFFFFF"/>
                </a:solidFill>
                <a:latin typeface="Montserrat"/>
              </a:rPr>
              <a:t>The dataset contains 25 variables and 52478 records corresponding to books on the </a:t>
            </a:r>
            <a:r>
              <a:rPr lang="en-US" sz="2050" dirty="0" err="1">
                <a:solidFill>
                  <a:srgbClr val="FFFFFF"/>
                </a:solidFill>
                <a:latin typeface="Montserrat"/>
              </a:rPr>
              <a:t>GoodReads</a:t>
            </a:r>
            <a:r>
              <a:rPr lang="en-US" sz="2050" dirty="0">
                <a:solidFill>
                  <a:srgbClr val="FFFFFF"/>
                </a:solidFill>
                <a:latin typeface="Montserrat"/>
              </a:rPr>
              <a:t> Best Books Ever list (the larges list on the site).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2170948" y="6311488"/>
            <a:ext cx="12219430" cy="3743146"/>
          </a:xfrm>
          <a:custGeom>
            <a:avLst/>
            <a:gdLst/>
            <a:ahLst/>
            <a:cxnLst/>
            <a:rect l="l" t="t" r="r" b="b"/>
            <a:pathLst>
              <a:path w="5548469" h="3743146">
                <a:moveTo>
                  <a:pt x="0" y="0"/>
                </a:moveTo>
                <a:lnTo>
                  <a:pt x="5548469" y="0"/>
                </a:lnTo>
                <a:lnTo>
                  <a:pt x="5548469" y="3743147"/>
                </a:lnTo>
                <a:lnTo>
                  <a:pt x="0" y="3743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1738930" y="2134307"/>
            <a:ext cx="12031396" cy="237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Data Preprocessing</a:t>
            </a:r>
          </a:p>
          <a:p>
            <a:pPr algn="l">
              <a:lnSpc>
                <a:spcPts val="9468"/>
              </a:lnSpc>
            </a:pPr>
            <a:endParaRPr lang="en-US" sz="6763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0107" y="3588163"/>
            <a:ext cx="11887695" cy="225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Steps taken to clean the data 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Dropping missing values and duplicates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 Transforming relevant columns for analysis</a:t>
            </a:r>
          </a:p>
          <a:p>
            <a:pPr marL="652004" lvl="1" indent="-326002" algn="l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 Utilizing Spark for large-scale data processing(For FPG)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1188242" y="1194262"/>
            <a:ext cx="16337716" cy="2346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8"/>
              </a:lnSpc>
            </a:pPr>
            <a:r>
              <a:rPr lang="en-US" sz="6763" dirty="0">
                <a:solidFill>
                  <a:srgbClr val="FFFFFF"/>
                </a:solidFill>
                <a:latin typeface="Neue Machina Ultra-Bold"/>
              </a:rPr>
              <a:t>Recommender System Approaches</a:t>
            </a:r>
          </a:p>
          <a:p>
            <a:pPr algn="l">
              <a:lnSpc>
                <a:spcPts val="9468"/>
              </a:lnSpc>
            </a:pPr>
            <a:endParaRPr lang="en-US" sz="6763" dirty="0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0107" y="3406548"/>
            <a:ext cx="11887695" cy="520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 Bold"/>
              </a:rPr>
              <a:t>Collaborative Filtering: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  Based on user interactions and ratings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  Utilizes K-Nearest Neighbors (KNN) for finding similar users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endParaRPr lang="en-US" sz="3319">
              <a:solidFill>
                <a:srgbClr val="FFFFFF"/>
              </a:solidFill>
              <a:latin typeface="Montserrat"/>
            </a:endParaRPr>
          </a:p>
          <a:p>
            <a:pPr algn="l"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 Bold"/>
              </a:rPr>
              <a:t>Content-Based Filtering: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  Based on book metadata (genres, authors, description)</a:t>
            </a:r>
          </a:p>
          <a:p>
            <a:pPr marL="716772" lvl="1" indent="-358386" algn="l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  Utilizes TF-IDF vectorization and cosine similarity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1365435">
            <a:off x="-3790155" y="-73085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TextBox 6"/>
          <p:cNvSpPr txBox="1"/>
          <p:nvPr/>
        </p:nvSpPr>
        <p:spPr>
          <a:xfrm>
            <a:off x="3108085" y="4137090"/>
            <a:ext cx="12071830" cy="312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3491" lvl="1" indent="-381745" algn="ctr">
              <a:lnSpc>
                <a:spcPts val="4950"/>
              </a:lnSpc>
              <a:buFont typeface="Arial"/>
              <a:buChar char="•"/>
            </a:pPr>
            <a:r>
              <a:rPr lang="en-US" sz="3536">
                <a:solidFill>
                  <a:srgbClr val="FFFFFF"/>
                </a:solidFill>
                <a:latin typeface="Neue Machina"/>
              </a:rPr>
              <a:t>Developed a web application using Streamlit </a:t>
            </a:r>
          </a:p>
          <a:p>
            <a:pPr marL="763491" lvl="1" indent="-381745" algn="ctr">
              <a:lnSpc>
                <a:spcPts val="4950"/>
              </a:lnSpc>
              <a:buFont typeface="Arial"/>
              <a:buChar char="•"/>
            </a:pPr>
            <a:r>
              <a:rPr lang="en-US" sz="3536">
                <a:solidFill>
                  <a:srgbClr val="FFFFFF"/>
                </a:solidFill>
                <a:latin typeface="Neue Machina"/>
              </a:rPr>
              <a:t>Provides book recommendations based on user selection </a:t>
            </a:r>
          </a:p>
          <a:p>
            <a:pPr marL="763491" lvl="1" indent="-381745" algn="ctr">
              <a:lnSpc>
                <a:spcPts val="4950"/>
              </a:lnSpc>
              <a:buFont typeface="Arial"/>
              <a:buChar char="•"/>
            </a:pPr>
            <a:r>
              <a:rPr lang="en-US" sz="3536">
                <a:solidFill>
                  <a:srgbClr val="FFFFFF"/>
                </a:solidFill>
                <a:latin typeface="Neue Machina"/>
              </a:rPr>
              <a:t>Hybrid approach: combines collaborative and content-based filtering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193" y="1343886"/>
            <a:ext cx="17411807" cy="144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08"/>
              </a:lnSpc>
            </a:pPr>
            <a:r>
              <a:rPr lang="en-US" sz="8363">
                <a:solidFill>
                  <a:srgbClr val="FFFFFF"/>
                </a:solidFill>
                <a:latin typeface="Neue Machina Ultra-Bold"/>
              </a:rPr>
              <a:t>Application Overview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120140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1365435">
            <a:off x="-3790155" y="-73085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2560970" y="4433988"/>
            <a:ext cx="11160936" cy="2687465"/>
          </a:xfrm>
          <a:custGeom>
            <a:avLst/>
            <a:gdLst/>
            <a:ahLst/>
            <a:cxnLst/>
            <a:rect l="l" t="t" r="r" b="b"/>
            <a:pathLst>
              <a:path w="11225004" h="1677965">
                <a:moveTo>
                  <a:pt x="0" y="0"/>
                </a:moveTo>
                <a:lnTo>
                  <a:pt x="11225004" y="0"/>
                </a:lnTo>
                <a:lnTo>
                  <a:pt x="11225004" y="1677965"/>
                </a:lnTo>
                <a:lnTo>
                  <a:pt x="0" y="16779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7" name="TextBox 7"/>
          <p:cNvSpPr txBox="1"/>
          <p:nvPr/>
        </p:nvSpPr>
        <p:spPr>
          <a:xfrm>
            <a:off x="2967905" y="1140712"/>
            <a:ext cx="14645826" cy="144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400" dirty="0">
                <a:solidFill>
                  <a:srgbClr val="FFFFFF"/>
                </a:solidFill>
                <a:latin typeface="Neue Machina Ultra-Bold"/>
              </a:rPr>
              <a:t>Code Explanation - Collaborative Filtering</a:t>
            </a:r>
          </a:p>
          <a:p>
            <a:pPr algn="ctr">
              <a:lnSpc>
                <a:spcPts val="5790"/>
              </a:lnSpc>
            </a:pPr>
            <a:endParaRPr lang="en-US" sz="4400" dirty="0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81296" y="2377859"/>
            <a:ext cx="9808991" cy="178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8"/>
              </a:lnSpc>
            </a:pPr>
            <a:r>
              <a:rPr lang="en-US" sz="3600" dirty="0">
                <a:solidFill>
                  <a:srgbClr val="FFFFFF"/>
                </a:solidFill>
                <a:latin typeface="Montserrat Bold"/>
              </a:rPr>
              <a:t>Content:</a:t>
            </a:r>
          </a:p>
          <a:p>
            <a:pPr marL="530228" lvl="1" indent="-265114" algn="l">
              <a:lnSpc>
                <a:spcPts val="3438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Pivot table creation for user ratings </a:t>
            </a:r>
          </a:p>
          <a:p>
            <a:pPr marL="530228" lvl="1" indent="-265114" algn="l">
              <a:lnSpc>
                <a:spcPts val="3438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Applying K-Nearest Neighbors (KNN) for recommendations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193DE64B-A794-087B-B7A9-5FF3101FE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18" r="-1" b="10693"/>
          <a:stretch/>
        </p:blipFill>
        <p:spPr>
          <a:xfrm>
            <a:off x="762000" y="1015270"/>
            <a:ext cx="16306780" cy="82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51611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336</Words>
  <Application>Microsoft Office PowerPoint</Application>
  <PresentationFormat>Custom</PresentationFormat>
  <Paragraphs>60</Paragraphs>
  <Slides>15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Montserrat Bold</vt:lpstr>
      <vt:lpstr>Arial</vt:lpstr>
      <vt:lpstr>Calibri</vt:lpstr>
      <vt:lpstr>Neue Machina</vt:lpstr>
      <vt:lpstr>Aptos</vt:lpstr>
      <vt:lpstr>Neue Machina Ultra-Bold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Allah Rakha</cp:lastModifiedBy>
  <cp:revision>20</cp:revision>
  <dcterms:created xsi:type="dcterms:W3CDTF">2006-08-16T00:00:00Z</dcterms:created>
  <dcterms:modified xsi:type="dcterms:W3CDTF">2024-06-30T09:02:31Z</dcterms:modified>
  <dc:identifier>DAGFyy1aLCk</dc:identifier>
</cp:coreProperties>
</file>